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64" r:id="rId2"/>
    <p:sldId id="256" r:id="rId3"/>
    <p:sldId id="275" r:id="rId4"/>
    <p:sldId id="276" r:id="rId5"/>
    <p:sldId id="277" r:id="rId6"/>
    <p:sldId id="278" r:id="rId7"/>
    <p:sldId id="279" r:id="rId8"/>
    <p:sldId id="280" r:id="rId9"/>
    <p:sldId id="328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329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30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31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32" r:id="rId57"/>
    <p:sldId id="324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9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33" r:id="rId75"/>
    <p:sldId id="325" r:id="rId76"/>
    <p:sldId id="326" r:id="rId77"/>
    <p:sldId id="327" r:id="rId78"/>
    <p:sldId id="350" r:id="rId79"/>
    <p:sldId id="351" r:id="rId80"/>
    <p:sldId id="352" r:id="rId81"/>
    <p:sldId id="353" r:id="rId82"/>
    <p:sldId id="369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1" autoAdjust="0"/>
    <p:restoredTop sz="59703" autoAdjust="0"/>
  </p:normalViewPr>
  <p:slideViewPr>
    <p:cSldViewPr snapToGrid="0">
      <p:cViewPr varScale="1">
        <p:scale>
          <a:sx n="64" d="100"/>
          <a:sy n="64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118B1-E3F4-4817-B94E-6D47202CB355}" type="datetimeFigureOut">
              <a:rPr lang="pt-BR" smtClean="0"/>
              <a:t>13/03/2022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6C3E4-B9E5-4291-9E69-CFC72A03C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594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 consider the path A affecting G, affecting B.</a:t>
            </a:r>
          </a:p>
          <a:p>
            <a:pPr algn="l"/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Imagine now that we condition on G.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That is a node in the middle of this chain.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that case, we would block the path from A to B.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 previously, we showed that in a chain like this,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information does get from A to B.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 A and B are dependent, but they are dependent through G.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So, A affects G and then G ultimately affects B.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So, it's G that's really causing this association between A and B in a sense.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It's the thing that links the two together.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endParaRPr lang="en-US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 if we were to condition on G,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conditioning on G is another way to say, controlling for G.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That's blocking it. 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That's blocking this path.</a:t>
            </a:r>
          </a:p>
          <a:p>
            <a:pPr algn="l"/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 that's the main idea here is if G is sitting in the middle of this chain,</a:t>
            </a:r>
          </a:p>
          <a:p>
            <a:pPr algn="l"/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if we blocked it, then we could get independence between A and B.</a:t>
            </a:r>
            <a:endParaRPr lang="en-US" b="0" i="0" dirty="0">
              <a:solidFill>
                <a:srgbClr val="373A3C"/>
              </a:solidFill>
              <a:effectLst/>
              <a:latin typeface="OpenSan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6C3E4-B9E5-4291-9E69-CFC72A03C94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76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Melhor</a:t>
            </a:r>
            <a:r>
              <a:rPr lang="en-US" dirty="0"/>
              <a:t> analogia para collider</a:t>
            </a:r>
          </a:p>
          <a:p>
            <a:endParaRPr lang="en-US" dirty="0"/>
          </a:p>
          <a:p>
            <a:r>
              <a:rPr lang="en-US" dirty="0" err="1"/>
              <a:t>Deois</a:t>
            </a:r>
            <a:r>
              <a:rPr lang="en-US" dirty="0"/>
              <a:t> </a:t>
            </a:r>
            <a:r>
              <a:rPr lang="en-US" dirty="0" err="1"/>
              <a:t>interruptores</a:t>
            </a:r>
            <a:r>
              <a:rPr lang="en-US" dirty="0"/>
              <a:t> 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lampada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6C3E4-B9E5-4291-9E69-CFC72A03C94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922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6C3E4-B9E5-4291-9E69-CFC72A03C94D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038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6C3E4-B9E5-4291-9E69-CFC72A03C94D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229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6C3E4-B9E5-4291-9E69-CFC72A03C94D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56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3CBC7-71BC-4676-B055-17363233F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C2D74A-F9E2-4F33-BA71-2D240D1C7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CF260C-EFFE-45EB-B851-1AC5A8A8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089989-F3F5-4B7D-8EFC-36A14DCE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EB190D-F66E-4F30-94BD-A67D7620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3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5E1F7-389B-4FBC-A27F-05FCA336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92D408-68B1-4F19-A08E-344F1BA9F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C93D8-D42D-409F-986B-C82EF6E22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9B9D1C-930E-4CFF-B8F3-304B6676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72D17A-3268-417D-A741-B656568E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02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CCB7B1-0872-4741-AE54-821CDB405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381815-D935-434E-8517-81ADA07ED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55E99C-EB20-4AB1-9793-9D8992A8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016237-0B17-4890-9BF4-15C971862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7C7333-CDE3-4327-81F2-E68FDF50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595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59CBC9-9619-4F58-A687-0F0B96AA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BCC505-A9C7-4349-8AA6-AF32BD420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FFB852-7906-4D4A-B5E3-017B4B4CC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49DAD7-158F-4F00-8E0B-6712F5C8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874138-75D8-41D2-8EC5-AC6BB0BC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06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DC6A7-2E1B-4A90-BB2B-FC39F1745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F118DF-D28C-40C9-8B62-B252A692A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FA2E12-3DB9-4D7F-874F-5C27C7D6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8B05DB-003E-48F3-9317-67104208F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5EB714-DBA9-4B36-BA50-11AB6F71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513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E16A9-30B7-4CFC-A813-CBE22CAAA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6AAB1D-72E7-4823-A897-4DA9B326A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491D21-2307-41BA-A8BD-16A99CAC6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9380EE-E1D9-4244-8BB0-D202B87F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2AE6A4-4D61-4F83-8D85-1D5855AF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EEC30E-2788-4802-8D79-C5EEC1E2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31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A2AAC-4E58-4568-BFBF-CE686B16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CA4D4A-09EF-4357-863A-22189F0DD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7B6FF8-3CCF-466B-AF17-97536B712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D1482BC-6ECD-40F7-B3FF-A7A88E1C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3F3FD2-3BFE-4C26-AB49-CE991E344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C9E9843-8241-4869-95D4-8A31D491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0F8D006-6201-4034-B8C0-35B6217C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C24B22-D95C-4265-AC91-5ED1CA816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866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BECA0-9B1F-427B-9EB4-06FE5CEC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3D886B6-F9BF-4004-9C4F-634EE0E8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41DAE5D-C4D4-418E-A54F-1E8B1250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7243DA5-B211-44B4-9D96-2A22C890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01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A902ECE-87F9-4117-A1C3-4552E174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8B8DE6-E400-4353-8BD7-F08F158C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46E0D0-9A4B-4F5C-B137-7645782D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62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78893-FE94-48BC-B97A-D8B60076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0AE7A-DC33-48AC-AC51-F929498E8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EFEC8D-DAE7-4F79-82A9-64FB7380D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8E85B6-8EEA-4758-AB85-9E9DE510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1D2153-BC66-4A62-ABBD-374A99BE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1CA48C-BC9B-4B3B-A7E1-36D4B80F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48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D3875-E1E3-4224-98B0-096A77AC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A7FCFE-5F68-4A90-98ED-FFCE88189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6300D1-3406-471B-BCD7-D1F549CEB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A026D3-B432-41FD-AA7D-53A63998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C41B03-35B0-47D1-8C29-3D9EF1F1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D9CAC0-1BBF-4F91-BF74-316955D23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45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C28BD8C-8586-4268-95FD-317E6EB2D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139A45-7814-42B1-8376-C0B209092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AD8757-4E8F-4A0A-9E51-FA868ADAB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B1231-F0AC-40CD-8247-BB7F7A4EC03F}" type="datetimeFigureOut">
              <a:rPr lang="pt-BR" smtClean="0"/>
              <a:t>12/03/2022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B82D25-8F5E-4721-A92C-0CAA3A066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57296-09CE-41B6-8125-3CC175118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9A5BE-76E3-429B-9867-CC16A010C56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65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381A63-65B7-4D9E-8101-D2360C066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4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2FB92F-BE8C-4070-9E02-FA15E2735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6D8B9B-A2B1-4E15-9490-10B993D6A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7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FE3245-8C82-4447-87DC-392F5C892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" b="3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4284C0-846D-4DDA-A012-E0D9DAE80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0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A1DFCE-906B-4AB6-AC11-1C116C2C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86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2828E1-CCB9-418F-8157-EA7573954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EA8DD-FA1B-4067-820B-8FEC75EAD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38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28202-6EE9-4230-9B4A-97C19583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DAGs and probability distributions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6374EB-B0B1-4FB4-8E64-22C30144A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92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AB8EF6-7AD5-4875-A2D5-12BA3DEE2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FFC6887-CF54-496D-9BE2-9DF3CC950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268158-8FE9-4594-980C-BAADB56BE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39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24431E-D417-45D7-974F-4BA1595EF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7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439226-9BFE-41C9-B9B2-FF88485A2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9F4E30-AFA0-44BB-9037-58EDE4CF5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2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8B10BD-D09B-42AB-9936-4DFFAF50F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1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BC9E2E-837E-47DF-B721-1ACA8318A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61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0CAD8F-0CD3-4C39-B111-5987960FD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92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C8AA12-BA87-483D-85C6-9162E2AF2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11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CEC12A-74F0-4739-BBB4-A2945CC03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2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9FCB19-29D6-4A64-B0D7-0E20B1E2A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1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12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6EA26-1E15-486F-97A4-BF985503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and associations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5B7785-9C86-470A-A200-E77EA81CC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65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88B87B-D30C-4E49-868A-6E4585221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34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D0A273-3BAC-431E-9B29-B45CD12FB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82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6A0E4B-5E84-4624-9A43-9A3372EF3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2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CC09A7-8FF2-4E68-BA50-6F92F8104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88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187811-B00D-4665-B131-F8BF9E659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13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8065D5-723A-4AD1-95F9-76ACD484A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95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F9CCFB-B803-4331-8703-3A77B95AF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0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9E6A30-7FE4-4A39-8B48-6072CF845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69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6C142D-7589-4D9C-82BB-2A35FED57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3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0257F20-5DCB-45DA-B04C-382093821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76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2EFCC2-EC80-438D-8B81-8F326813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8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47D63B-2CF5-4501-8FC8-04A78AA53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80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2C4218-48F0-47C5-B0A4-62A8456F6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2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E13979-F45A-42FF-9B20-03B5038D7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1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B967EE-11AC-4587-92F1-DAC8F82ED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74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DA2A19-6257-46F3-8E7D-65CE8563A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6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C9CAA-6C03-413F-8E4D-6CC35A2A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</a:t>
            </a:r>
            <a:br>
              <a:rPr lang="en-US" dirty="0"/>
            </a:br>
            <a:r>
              <a:rPr lang="en-US" dirty="0"/>
              <a:t>(d-separation)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E4CC55-5B89-42CB-BFD7-8A175220A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730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Interface gráfica do usuário, Texto, Aplicativo, PowerPoint&#10;&#10;Descrição gerada automaticamente">
            <a:extLst>
              <a:ext uri="{FF2B5EF4-FFF2-40B4-BE49-F238E27FC236}">
                <a16:creationId xmlns:a16="http://schemas.microsoft.com/office/drawing/2014/main" id="{6E01D4F0-91E8-476A-8976-09268139E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4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ABAF2F-75F2-46A9-8E8D-702B85F12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00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E6F7BB-EAA0-42F8-995F-614BF65A6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71997C-A0B6-4B86-BB83-48A8ED261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21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345C8D-F58B-4F27-8B2D-5920B393F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" b="36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97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7EB7CD-4460-4FE1-9FEE-562C78B4B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0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55C1D2-796D-4104-A8F6-F67DA5360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1B42FC-4AEE-4FB3-B54B-C6CE4A4D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57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C23180-27EA-4501-B506-F228B9F98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21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E41156-88C3-403B-878B-843F591C5005}"/>
              </a:ext>
            </a:extLst>
          </p:cNvPr>
          <p:cNvSpPr txBox="1"/>
          <p:nvPr/>
        </p:nvSpPr>
        <p:spPr>
          <a:xfrm>
            <a:off x="417095" y="352926"/>
            <a:ext cx="114861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A &lt;- X -&gt; Y What type of this path is this?</a:t>
            </a:r>
            <a:endParaRPr lang="pt-BR" dirty="0"/>
          </a:p>
          <a:p>
            <a:r>
              <a:rPr lang="en-US" dirty="0"/>
              <a:t>Fork</a:t>
            </a:r>
          </a:p>
          <a:p>
            <a:endParaRPr lang="en-US" dirty="0"/>
          </a:p>
          <a:p>
            <a:r>
              <a:rPr lang="en-US" dirty="0"/>
              <a:t>2) A -&gt; B -&gt; C What type of path is this?</a:t>
            </a:r>
          </a:p>
          <a:p>
            <a:r>
              <a:rPr lang="en-US" dirty="0"/>
              <a:t>Chain</a:t>
            </a:r>
          </a:p>
          <a:p>
            <a:endParaRPr lang="en-US" dirty="0"/>
          </a:p>
          <a:p>
            <a:r>
              <a:rPr lang="en-US" dirty="0"/>
              <a:t>3) D -&gt; B -&gt; C This DAG is consistent with </a:t>
            </a:r>
            <a:r>
              <a:rPr lang="en-US" dirty="0" err="1"/>
              <a:t>wich</a:t>
            </a:r>
            <a:r>
              <a:rPr lang="en-US" dirty="0"/>
              <a:t> factorization of the joint distribution P(A,B,C,D)?</a:t>
            </a:r>
          </a:p>
          <a:p>
            <a:r>
              <a:rPr lang="en-US" dirty="0"/>
              <a:t>         A^</a:t>
            </a:r>
          </a:p>
          <a:p>
            <a:r>
              <a:rPr lang="en-US" dirty="0"/>
              <a:t>P(D)P(A)P(B|D,A)P(C|B)</a:t>
            </a:r>
          </a:p>
          <a:p>
            <a:endParaRPr lang="en-US" dirty="0"/>
          </a:p>
          <a:p>
            <a:r>
              <a:rPr lang="en-US" dirty="0"/>
              <a:t>4) A -&gt; B -&gt; C Is there a collider on the path from A to C?</a:t>
            </a:r>
          </a:p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344502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0622F-027B-4B77-A117-499AEB43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Confounders revisited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53B1FC-3744-48D8-8772-026F17DB7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060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1E7FAE-AD3B-4FDB-AAD4-130257268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10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5AE88A-71EB-4009-8822-7684A72CA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3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86718F-82DC-481A-9C48-B4997353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292C29-6392-4232-AD07-45D2BF0C1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67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D96881-0626-4BD7-A799-C3C7EB5E3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947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3C32D-2F37-4E07-9372-ACB6C0500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2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45A1617-B849-4013-864D-8B24FBFDF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1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610CDB-44D7-4737-8ADA-9E254E4BA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16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675F8-0B7B-4ECB-BADC-82635F0E7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60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9FA632-AB03-461F-9CB6-26361EF27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36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DC591-9063-49B8-AD85-B3550F431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path criterion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01CB8E-D538-475D-8E0F-211C5E1D6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0423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93BAFB-26D2-45EC-8944-9C3A95B0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67"/>
            <a:ext cx="12177516" cy="686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427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97B9AE-E8DB-4630-8100-19956610B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28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205A9D-6118-4D15-B366-86AEDC9DC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5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030D3F-67E2-4F0E-8B08-A43A829E4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51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B372AF-4B2C-4D07-8428-7C44B8199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" b="7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99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56BA9C-0E5F-426A-A891-96FA17B60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619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1580DE-6AAF-4549-9F6E-171E2EE6F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73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A231F1-87E4-40DA-BC3C-739760CC9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49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CDE45E-97C0-4C28-8D1A-41CF4F96C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7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7A4777-277D-4CDC-9DAC-E15FAC54B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27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8B55F9-D830-4658-9C6A-8EA8F69E2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81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7F113F-B6FF-4561-9047-88159F44A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995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E22507-2A9C-4F31-BA48-2AA06F194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669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93C1DB-9467-4DD2-BD18-19358A42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022DEF-8DEB-478B-B218-DB7685CF9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844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6E0841-8563-4269-A491-D99D40C38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6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31DCC-1FF3-4BBF-A8F4-2B425015D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6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DF77C-9C67-417A-B083-9A81393A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Disjunctive cause criterion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59ADD-2686-42C7-B8E9-6F8B55D4A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0310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DA603A-E792-4D05-8031-E4E3FC39D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605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15BF99-0BD6-457C-8858-FDC371369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0E8CE7-6AEA-4D21-8053-941A70E05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822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A71303-41FF-422C-99E6-7BBCC5E2F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931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CD6FA5-CDBB-4D02-80A3-2BA2ADEAE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59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F517C0-83A6-4151-A33A-E56725900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296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AC2893-2D73-4125-9C58-0CD32735D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" b="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8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C15E9-6D2F-4CBB-A4D3-C422BE8E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graphs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D8B360-1188-40A0-8179-53F2B497F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3076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0724F7-388E-4542-BF7C-17EC62469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034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7493F8-EFB7-453D-A6CF-2A5EC9612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66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C5F036-BEB0-412E-A38F-119AEFEB9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299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FBE134-1921-4BC4-BF23-2B2164E39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1" y="330004"/>
            <a:ext cx="2876951" cy="16099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B84BAFB-A185-4E2D-82E9-631ED639EE35}"/>
              </a:ext>
            </a:extLst>
          </p:cNvPr>
          <p:cNvSpPr txBox="1"/>
          <p:nvPr/>
        </p:nvSpPr>
        <p:spPr>
          <a:xfrm>
            <a:off x="577516" y="1955996"/>
            <a:ext cx="1757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D-&gt;E-&gt;G-&gt;B</a:t>
            </a:r>
          </a:p>
          <a:p>
            <a:r>
              <a:rPr lang="en-US" dirty="0"/>
              <a:t>2 D-&gt;E-&gt;G-&gt;A-&gt;B</a:t>
            </a:r>
          </a:p>
          <a:p>
            <a:r>
              <a:rPr lang="en-US" dirty="0"/>
              <a:t>3 D-&gt;A-&gt;B</a:t>
            </a:r>
          </a:p>
          <a:p>
            <a:r>
              <a:rPr lang="en-US" dirty="0"/>
              <a:t>4 D-&gt;A&lt;-G-&gt;B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3927D7-7E3A-43B1-83FE-72D9EC2D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47" y="3429000"/>
            <a:ext cx="3467584" cy="164805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4CE85EB-1DE3-49C4-8DB6-0E09E96B5C45}"/>
              </a:ext>
            </a:extLst>
          </p:cNvPr>
          <p:cNvSpPr txBox="1"/>
          <p:nvPr/>
        </p:nvSpPr>
        <p:spPr>
          <a:xfrm>
            <a:off x="577516" y="5327667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D-&gt;A&lt;-G-&gt;B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D0C87B2-D49D-4C26-B5D0-F11E3C8F7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540" y="3546255"/>
            <a:ext cx="2181529" cy="298174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A410DD4-F524-4730-A9BF-D472F74A6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7447" y="460413"/>
            <a:ext cx="2572109" cy="38010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EC9082B-D51A-4935-A216-89BBD1998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022" y="408843"/>
            <a:ext cx="2686425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852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A60045-C6EC-43AE-ABB9-55309677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4" y="291891"/>
            <a:ext cx="3991532" cy="20291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1669C70-1442-46EB-8032-5217A200CB20}"/>
              </a:ext>
            </a:extLst>
          </p:cNvPr>
          <p:cNvSpPr txBox="1"/>
          <p:nvPr/>
        </p:nvSpPr>
        <p:spPr>
          <a:xfrm>
            <a:off x="529389" y="2320999"/>
            <a:ext cx="1737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A&lt;-B-&gt;Y</a:t>
            </a:r>
          </a:p>
          <a:p>
            <a:r>
              <a:rPr lang="en-US" dirty="0"/>
              <a:t>2 A&lt;-B-&gt;C&lt;-G-&gt;Y</a:t>
            </a:r>
          </a:p>
          <a:p>
            <a:r>
              <a:rPr lang="en-US" dirty="0"/>
              <a:t>3 A&lt;-G-&gt;Y</a:t>
            </a:r>
          </a:p>
          <a:p>
            <a:r>
              <a:rPr lang="en-US" dirty="0"/>
              <a:t>4 A&lt;-G-&gt;C&lt;-B-&gt;Y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DE4EA9B-EA2D-443D-AE33-50E7C083D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9" y="3772683"/>
            <a:ext cx="4229690" cy="196242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EB18B02-1576-439A-83CC-52DC09CDAFB9}"/>
              </a:ext>
            </a:extLst>
          </p:cNvPr>
          <p:cNvSpPr txBox="1"/>
          <p:nvPr/>
        </p:nvSpPr>
        <p:spPr>
          <a:xfrm>
            <a:off x="529389" y="5919778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A&lt;-B-&gt;Y</a:t>
            </a:r>
          </a:p>
          <a:p>
            <a:r>
              <a:rPr lang="en-US" dirty="0"/>
              <a:t>2 A&lt;-G-&gt;Y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8F8F4B-F43D-4ABB-964C-F42BD8B4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6445"/>
            <a:ext cx="410584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53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800844-5A1F-4908-8827-9F82126B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9" y="151943"/>
            <a:ext cx="4001058" cy="32770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0881AE6-BC77-4686-AA4D-343172633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357" y="151943"/>
            <a:ext cx="4001058" cy="44202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F0CD172-6CF4-44C1-A764-48EDBC7C3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471" y="2990789"/>
            <a:ext cx="3886742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76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408</Words>
  <Application>Microsoft Office PowerPoint</Application>
  <PresentationFormat>Widescreen</PresentationFormat>
  <Paragraphs>60</Paragraphs>
  <Slides>95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OpenSans</vt:lpstr>
      <vt:lpstr>Source Sans Pro</vt:lpstr>
      <vt:lpstr>Tema do Office</vt:lpstr>
      <vt:lpstr>Week 2</vt:lpstr>
      <vt:lpstr>Apresentação do PowerPoint</vt:lpstr>
      <vt:lpstr>Confounding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Causal graphs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Relationship between DAGs and probability distributions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Paths and associations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Conditional independence  (d-separation)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Confounders revisited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Backdoor path criterion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Disjunctive cause criterion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Caio Sain Vallio</dc:creator>
  <cp:lastModifiedBy>Caio Sain Vallio</cp:lastModifiedBy>
  <cp:revision>6</cp:revision>
  <dcterms:created xsi:type="dcterms:W3CDTF">2022-03-12T12:11:08Z</dcterms:created>
  <dcterms:modified xsi:type="dcterms:W3CDTF">2022-03-13T23:49:38Z</dcterms:modified>
</cp:coreProperties>
</file>